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5" r:id="rId4"/>
    <p:sldId id="269" r:id="rId5"/>
    <p:sldId id="270" r:id="rId6"/>
    <p:sldId id="271" r:id="rId7"/>
    <p:sldId id="279" r:id="rId8"/>
    <p:sldId id="272" r:id="rId9"/>
    <p:sldId id="273" r:id="rId10"/>
    <p:sldId id="274" r:id="rId11"/>
    <p:sldId id="266" r:id="rId12"/>
    <p:sldId id="259" r:id="rId13"/>
    <p:sldId id="264" r:id="rId14"/>
    <p:sldId id="310" r:id="rId15"/>
    <p:sldId id="311" r:id="rId16"/>
    <p:sldId id="312" r:id="rId17"/>
    <p:sldId id="260" r:id="rId18"/>
    <p:sldId id="280" r:id="rId19"/>
    <p:sldId id="281" r:id="rId20"/>
    <p:sldId id="282" r:id="rId21"/>
    <p:sldId id="309" r:id="rId22"/>
    <p:sldId id="283" r:id="rId23"/>
    <p:sldId id="318" r:id="rId24"/>
    <p:sldId id="319" r:id="rId25"/>
    <p:sldId id="286" r:id="rId26"/>
    <p:sldId id="313" r:id="rId27"/>
    <p:sldId id="285" r:id="rId28"/>
    <p:sldId id="307" r:id="rId29"/>
    <p:sldId id="308" r:id="rId30"/>
    <p:sldId id="262" r:id="rId31"/>
    <p:sldId id="287" r:id="rId32"/>
    <p:sldId id="267" r:id="rId33"/>
    <p:sldId id="263" r:id="rId34"/>
    <p:sldId id="278" r:id="rId35"/>
    <p:sldId id="288" r:id="rId36"/>
    <p:sldId id="290" r:id="rId37"/>
    <p:sldId id="289" r:id="rId38"/>
    <p:sldId id="291" r:id="rId39"/>
    <p:sldId id="292" r:id="rId40"/>
    <p:sldId id="293" r:id="rId41"/>
    <p:sldId id="275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2" r:id="rId50"/>
    <p:sldId id="301" r:id="rId51"/>
    <p:sldId id="303" r:id="rId52"/>
    <p:sldId id="304" r:id="rId53"/>
    <p:sldId id="305" r:id="rId54"/>
    <p:sldId id="306" r:id="rId55"/>
    <p:sldId id="276" r:id="rId56"/>
    <p:sldId id="314" r:id="rId57"/>
    <p:sldId id="315" r:id="rId58"/>
    <p:sldId id="316" r:id="rId59"/>
    <p:sldId id="317" r:id="rId60"/>
    <p:sldId id="277" r:id="rId61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64" autoAdjust="0"/>
  </p:normalViewPr>
  <p:slideViewPr>
    <p:cSldViewPr snapToGrid="0" snapToObjects="1">
      <p:cViewPr varScale="1">
        <p:scale>
          <a:sx n="111" d="100"/>
          <a:sy n="111" d="100"/>
        </p:scale>
        <p:origin x="-103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4D0AF-DA7A-F94A-916F-59AE5E2D9405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41457-6C0B-394B-BF20-F4B2B07066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23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照这个思路，用跟上边的数据，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重新做一下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29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跟上页的图做得一致了。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777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812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（这里用</a:t>
            </a:r>
            <a:r>
              <a:rPr kumimoji="1" lang="en-US" altLang="zh-CN" dirty="0" smtClean="0"/>
              <a:t>Pig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Latin</a:t>
            </a:r>
            <a:r>
              <a:rPr kumimoji="1" lang="zh-CN" altLang="en-US" dirty="0" smtClean="0"/>
              <a:t>那几张图，表示一下上边简单的用户</a:t>
            </a:r>
            <a:r>
              <a:rPr kumimoji="1" lang="en-US" altLang="zh-CN" dirty="0" smtClean="0"/>
              <a:t>query</a:t>
            </a:r>
            <a:r>
              <a:rPr kumimoji="1" lang="zh-CN" altLang="en-US" dirty="0" smtClean="0"/>
              <a:t>，会有一个复杂的后台系统来执行）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981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重新画这个，可以适当简化一下，但是请注意每个框子的位置实际上是和上一页对应的。保持这个对应关系就行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0734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利用上边那张图，直接复制过来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504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Source: Gartner Magic Quadrant for MDM Customer Data Solutions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图可以画成饼图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79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259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80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2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50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26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50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16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54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1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33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59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86D5A-29B4-0142-9CEE-6D375DE1D428}" type="datetimeFigureOut">
              <a:rPr kumimoji="1" lang="zh-CN" altLang="en-US" smtClean="0"/>
              <a:t>9/10/14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6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大数据系统基础 </a:t>
            </a:r>
            <a:r>
              <a:rPr kumimoji="1" lang="en-US" altLang="zh-CN" dirty="0" smtClean="0"/>
              <a:t>A</a:t>
            </a:r>
            <a:br>
              <a:rPr kumimoji="1" lang="en-US" altLang="zh-CN" dirty="0" smtClean="0"/>
            </a:br>
            <a:r>
              <a:rPr kumimoji="1" lang="zh-CN" altLang="en-US" dirty="0" smtClean="0"/>
              <a:t>第一讲：概论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清华大学</a:t>
            </a:r>
            <a:endParaRPr kumimoji="1" lang="en-US" altLang="zh-CN" dirty="0" smtClean="0"/>
          </a:p>
          <a:p>
            <a:r>
              <a:rPr kumimoji="1" lang="zh-CN" altLang="en-US" dirty="0" smtClean="0"/>
              <a:t>徐葳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374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作业/考试形式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90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大数据的特点及对系统的新挑战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55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大数据是一个热门话题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28" y="1063228"/>
            <a:ext cx="7497889" cy="32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目前普遍认为，大数据是广大的商机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7" y="1063228"/>
            <a:ext cx="8264929" cy="40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7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Gartner</a:t>
            </a:r>
            <a:r>
              <a:rPr kumimoji="1" lang="zh-CN" altLang="en-US" dirty="0" smtClean="0"/>
              <a:t>新技术炒作曲线</a:t>
            </a:r>
            <a:endParaRPr kumimoji="1" lang="zh-CN" alt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28"/>
            <a:ext cx="9143176" cy="32672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440" y="4347998"/>
            <a:ext cx="431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Gartner (August 2014) </a:t>
            </a:r>
          </a:p>
        </p:txBody>
      </p:sp>
    </p:spTree>
    <p:extLst>
      <p:ext uri="{BB962C8B-B14F-4D97-AF65-F5344CB8AC3E}">
        <p14:creationId xmlns:p14="http://schemas.microsoft.com/office/powerpoint/2010/main" val="102117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我们的目的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 smtClean="0"/>
              <a:t>排除各种炒作因素，探索大数据系统背后真正的思想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价值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理解不同系统之间的区别、联系与应用场景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针对自己的应用和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环境选择合适的系统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正确把握自己工作领域内的数据战略发展方向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07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不是我们的目的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动员你用大数据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告诉你我们的系统比人家的好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教你如何安装配置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（或任何软件）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教你如何写大数据分析程序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43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大数据的特点 </a:t>
            </a:r>
            <a:r>
              <a:rPr kumimoji="1" lang="en-US" altLang="zh-CN" dirty="0" smtClean="0"/>
              <a:t>(4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V)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数量大 </a:t>
            </a:r>
            <a:r>
              <a:rPr kumimoji="1" lang="en-US" altLang="zh-CN" dirty="0" smtClean="0"/>
              <a:t>(Volume)</a:t>
            </a:r>
          </a:p>
          <a:p>
            <a:pPr lvl="1"/>
            <a:r>
              <a:rPr kumimoji="1" lang="zh-CN" altLang="en-US" dirty="0" smtClean="0"/>
              <a:t>产生速度快 </a:t>
            </a:r>
            <a:r>
              <a:rPr kumimoji="1" lang="en-US" altLang="zh-CN" dirty="0" smtClean="0"/>
              <a:t>(Velocity)</a:t>
            </a:r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种类多 </a:t>
            </a:r>
            <a:r>
              <a:rPr kumimoji="1" lang="en-US" altLang="zh-CN" dirty="0" smtClean="0"/>
              <a:t>(Variety)</a:t>
            </a:r>
          </a:p>
          <a:p>
            <a:pPr lvl="1"/>
            <a:r>
              <a:rPr kumimoji="1" lang="zh-CN" altLang="en-US" dirty="0" smtClean="0"/>
              <a:t>价值密度低 </a:t>
            </a:r>
            <a:r>
              <a:rPr kumimoji="1" lang="en-US" altLang="zh-CN" dirty="0" smtClean="0"/>
              <a:t>(Value)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25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大数据的来源：非结构化数据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94" y="2139674"/>
            <a:ext cx="3684329" cy="781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66795" y="229336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替换成一个日志的截图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08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传统的数据收集和处理方式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1201170"/>
            <a:ext cx="3467905" cy="32291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1" y="4863590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Source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42447" y="1854244"/>
            <a:ext cx="24929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问题：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为了一个问题收集数据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问另一个问题？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对不起，数据库没有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6899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本节课目标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6738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大数据的处理方式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Hadoop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27" y="1276011"/>
            <a:ext cx="6385636" cy="31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8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传统数据处理与大数据模式和发展方向上的区别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362732"/>
              </p:ext>
            </p:extLst>
          </p:nvPr>
        </p:nvGraphicFramePr>
        <p:xfrm>
          <a:off x="188803" y="1248956"/>
          <a:ext cx="8787850" cy="3151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255"/>
                <a:gridCol w="2823307"/>
                <a:gridCol w="4222288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特征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传统方式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大数据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结构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事务型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非结构化</a:t>
                      </a:r>
                      <a:r>
                        <a:rPr lang="en-US" altLang="zh-CN" sz="2100" dirty="0" smtClean="0"/>
                        <a:t>/</a:t>
                      </a:r>
                      <a:r>
                        <a:rPr lang="zh-CN" altLang="en-US" sz="2100" dirty="0" smtClean="0"/>
                        <a:t>流化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模型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数据收集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数据分析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焦点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找到答案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找到问题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8200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工具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报告：发生了什么？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分析：为什么发生这个？</a:t>
                      </a:r>
                      <a:endParaRPr lang="en-US" altLang="zh-CN" sz="2100" dirty="0" smtClean="0"/>
                    </a:p>
                    <a:p>
                      <a:pPr algn="ctr"/>
                      <a:r>
                        <a:rPr lang="zh-CN" altLang="en-US" sz="2100" dirty="0" smtClean="0"/>
                        <a:t>预测：接下来会发生什么？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机会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增量式增长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爆炸式增长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影响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分析有趣的生意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创造新的生意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52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大数据发展的主要驱动力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77" y="1063229"/>
            <a:ext cx="4665427" cy="3870304"/>
          </a:xfrm>
          <a:prstGeom prst="rect">
            <a:avLst/>
          </a:prstGeom>
        </p:spPr>
      </p:pic>
      <p:sp>
        <p:nvSpPr>
          <p:cNvPr id="5" name="上箭头 4"/>
          <p:cNvSpPr/>
          <p:nvPr/>
        </p:nvSpPr>
        <p:spPr>
          <a:xfrm>
            <a:off x="7107121" y="3394381"/>
            <a:ext cx="810698" cy="94232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 rot="10800000">
            <a:off x="7107121" y="1431523"/>
            <a:ext cx="810698" cy="94232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17820" y="41036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技术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932373" y="17152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需求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70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需求：大数据给不同行业带来价值</a:t>
            </a:r>
            <a:endParaRPr kumimoji="1"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923107"/>
              </p:ext>
            </p:extLst>
          </p:nvPr>
        </p:nvGraphicFramePr>
        <p:xfrm>
          <a:off x="854613" y="1189330"/>
          <a:ext cx="7620000" cy="336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带来的利益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每年</a:t>
                      </a:r>
                      <a:r>
                        <a:rPr lang="en-US" altLang="zh-CN" sz="2100" dirty="0" smtClean="0"/>
                        <a:t>3000</a:t>
                      </a:r>
                      <a:r>
                        <a:rPr lang="zh-CN" altLang="en-US" sz="2100" dirty="0" smtClean="0"/>
                        <a:t>亿美元的额外收益</a:t>
                      </a:r>
                      <a:endParaRPr lang="en-US" altLang="zh-CN" sz="2100" dirty="0" smtClean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零售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zh-CN" sz="2100" dirty="0" smtClean="0"/>
                        <a:t>6</a:t>
                      </a:r>
                      <a:r>
                        <a:rPr lang="en-US" altLang="zh-CN" sz="2100" dirty="0" smtClean="0"/>
                        <a:t>0%</a:t>
                      </a:r>
                      <a:r>
                        <a:rPr lang="zh-CN" altLang="en-US" sz="2100" dirty="0" smtClean="0"/>
                        <a:t>的纯利润增长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产品开发、组装的成本下降</a:t>
                      </a:r>
                      <a:r>
                        <a:rPr lang="en-US" altLang="zh-CN" sz="2100" dirty="0" smtClean="0"/>
                        <a:t>50%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生产率</a:t>
                      </a:r>
                      <a:r>
                        <a:rPr lang="en-US" altLang="zh-CN" sz="2100" dirty="0" smtClean="0"/>
                        <a:t>8%</a:t>
                      </a:r>
                      <a:r>
                        <a:rPr lang="zh-CN" altLang="en-US" sz="2100" dirty="0" smtClean="0"/>
                        <a:t>的增长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电信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通过分析网络数据，可以减少</a:t>
                      </a:r>
                      <a:r>
                        <a:rPr lang="en-US" altLang="zh-CN" sz="2100" dirty="0" smtClean="0"/>
                        <a:t>92%</a:t>
                      </a:r>
                      <a:r>
                        <a:rPr lang="zh-CN" altLang="en-US" sz="2100" dirty="0" smtClean="0"/>
                        <a:t>的处理时间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通过分析海量数据，可以让放置电力资源的准确率提高</a:t>
                      </a:r>
                      <a:r>
                        <a:rPr lang="en-US" altLang="zh-CN" sz="2100" dirty="0" smtClean="0"/>
                        <a:t>99%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291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需求：大数据给不同行业带来价值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50835"/>
              </p:ext>
            </p:extLst>
          </p:nvPr>
        </p:nvGraphicFramePr>
        <p:xfrm>
          <a:off x="854613" y="1063229"/>
          <a:ext cx="76200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实例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Sloan</a:t>
                      </a:r>
                      <a:r>
                        <a:rPr lang="en-US" altLang="zh-CN" dirty="0" err="1" smtClean="0"/>
                        <a:t>-kettering</a:t>
                      </a:r>
                      <a:r>
                        <a:rPr lang="zh-CN" altLang="en-US" dirty="0" smtClean="0"/>
                        <a:t>癌症中心提供</a:t>
                      </a:r>
                      <a:r>
                        <a:rPr lang="en-US" altLang="zh-CN" dirty="0" smtClean="0"/>
                        <a:t>IBM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watson</a:t>
                      </a:r>
                      <a:r>
                        <a:rPr lang="zh-CN" altLang="en-US" dirty="0" smtClean="0"/>
                        <a:t>医疗书籍，期刊和病人病历，通过大数据分析，来提供医生建议。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广告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AOL</a:t>
                      </a:r>
                      <a:r>
                        <a:rPr lang="zh-CN" altLang="en-US" dirty="0" smtClean="0"/>
                        <a:t>广告公司利用</a:t>
                      </a:r>
                      <a:r>
                        <a:rPr lang="en-US" altLang="zh-CN" dirty="0" err="1" smtClean="0"/>
                        <a:t>Hadoop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NoSQL</a:t>
                      </a:r>
                      <a:r>
                        <a:rPr lang="zh-CN" altLang="en-US" dirty="0" smtClean="0"/>
                        <a:t>来处理数据，达到毫秒级以下的处理速度。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英特尔公司（</a:t>
                      </a:r>
                      <a:r>
                        <a:rPr lang="en-US" altLang="zh-CN" dirty="0" smtClean="0"/>
                        <a:t>Intel</a:t>
                      </a:r>
                      <a:r>
                        <a:rPr lang="zh-CN" altLang="en-US" dirty="0" smtClean="0"/>
                        <a:t>）通过大数据技术，挑选芯片进行测试（而不是每个芯片都测试），从而节省了</a:t>
                      </a: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百万美元。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通用公司（</a:t>
                      </a:r>
                      <a:r>
                        <a:rPr lang="en-US" altLang="zh-CN" dirty="0" smtClean="0"/>
                        <a:t>GE</a:t>
                      </a:r>
                      <a:r>
                        <a:rPr lang="zh-CN" altLang="en-US" dirty="0" smtClean="0"/>
                        <a:t>）在智能设备上嵌入了</a:t>
                      </a:r>
                      <a:r>
                        <a:rPr lang="en-US" altLang="zh-CN" dirty="0" smtClean="0"/>
                        <a:t>250000</a:t>
                      </a:r>
                      <a:r>
                        <a:rPr lang="zh-CN" altLang="en-US" dirty="0" smtClean="0"/>
                        <a:t>个传感器，收集数据，进行分析，从而增加设备的工作效率。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欧洲国家通过使用国民的位置数据，进行大数据分析，调整公共服务，每年大约增加</a:t>
                      </a:r>
                      <a:r>
                        <a:rPr lang="en-US" altLang="zh-CN" dirty="0" smtClean="0"/>
                        <a:t>6000</a:t>
                      </a:r>
                      <a:r>
                        <a:rPr lang="zh-CN" altLang="en-US" dirty="0" smtClean="0"/>
                        <a:t>亿美元的收入。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19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不同行业</a:t>
            </a:r>
            <a:r>
              <a:rPr kumimoji="1" lang="zh-CN" altLang="en-US" dirty="0" smtClean="0"/>
              <a:t>对于</a:t>
            </a:r>
            <a:r>
              <a:rPr kumimoji="1" lang="en-US" altLang="en-US" dirty="0" smtClean="0"/>
              <a:t>数据的</a:t>
            </a:r>
            <a:r>
              <a:rPr kumimoji="1" lang="zh-CN" altLang="en-US" dirty="0" smtClean="0"/>
              <a:t>依赖</a:t>
            </a:r>
            <a:r>
              <a:rPr kumimoji="1" lang="en-US" altLang="en-US" dirty="0" smtClean="0"/>
              <a:t>程度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2" y="976823"/>
            <a:ext cx="8432609" cy="39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1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大数据的几个主要来源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由人产生的数据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社交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文字、多媒体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。。。</a:t>
            </a:r>
            <a:endParaRPr kumimoji="1" lang="en-US" altLang="zh-CN" dirty="0"/>
          </a:p>
          <a:p>
            <a:r>
              <a:rPr kumimoji="1" lang="zh-CN" altLang="en-US" dirty="0" smtClean="0"/>
              <a:t>有机器产生的数据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物联网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系统日志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机器到机器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(Machine to Machine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 M2M)</a:t>
            </a:r>
            <a:r>
              <a:rPr kumimoji="1" lang="zh-CN" altLang="en-US" dirty="0" smtClean="0"/>
              <a:t>通讯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4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技术的推动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更便宜的处理器</a:t>
            </a:r>
            <a:r>
              <a:rPr kumimoji="1" lang="en-US" altLang="zh-CN" dirty="0" smtClean="0"/>
              <a:t>、</a:t>
            </a:r>
            <a:r>
              <a:rPr kumimoji="1" lang="zh-CN" altLang="en-US" dirty="0" smtClean="0"/>
              <a:t>存储</a:t>
            </a:r>
            <a:r>
              <a:rPr kumimoji="1" lang="en-US" altLang="zh-CN" dirty="0" smtClean="0"/>
              <a:t>、</a:t>
            </a:r>
            <a:r>
              <a:rPr kumimoji="1" lang="zh-CN" altLang="en-US" dirty="0" smtClean="0"/>
              <a:t>网络</a:t>
            </a:r>
            <a:endParaRPr kumimoji="1" lang="en-US" altLang="zh-CN" dirty="0" smtClean="0"/>
          </a:p>
          <a:p>
            <a:r>
              <a:rPr kumimoji="1" lang="zh-CN" altLang="en-US" dirty="0" smtClean="0"/>
              <a:t>云计算与数据中心技术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开源软件运动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机器学习和数据挖掘的发展</a:t>
            </a:r>
            <a:endParaRPr kumimoji="1" lang="en-US" altLang="zh-CN" dirty="0" smtClean="0"/>
          </a:p>
          <a:p>
            <a:r>
              <a:rPr kumimoji="1" lang="zh-CN" altLang="en-US" dirty="0" smtClean="0"/>
              <a:t>物联网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2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大数据系统的价值链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2783"/>
            <a:ext cx="9144000" cy="361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0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当今大数据解决方案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（王老师的</a:t>
            </a:r>
            <a:r>
              <a:rPr kumimoji="1" lang="en-US" altLang="zh-CN" dirty="0" smtClean="0"/>
              <a:t>slides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08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为什么要学习这门课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854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大数据处理面临的（技术）挑战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数据的挑战</a:t>
            </a:r>
            <a:endParaRPr kumimoji="1" lang="en-US" altLang="en-US" dirty="0" smtClean="0"/>
          </a:p>
          <a:p>
            <a:pPr lvl="1"/>
            <a:r>
              <a:rPr kumimoji="1" lang="en-US" altLang="en-US" dirty="0" smtClean="0"/>
              <a:t>大量数据没有数字化</a:t>
            </a:r>
          </a:p>
          <a:p>
            <a:pPr lvl="2"/>
            <a:r>
              <a:rPr kumimoji="1" lang="en-US" altLang="zh-CN" dirty="0" smtClean="0"/>
              <a:t>Google Books</a:t>
            </a:r>
          </a:p>
          <a:p>
            <a:pPr lvl="1"/>
            <a:r>
              <a:rPr kumimoji="1" lang="zh-CN" altLang="en-US" dirty="0" smtClean="0"/>
              <a:t>数字化的数据未必有适合的格式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858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大数据处理面临的（商业与政策）挑战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数据政策和法律风险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隐私保护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数据所有权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数据的共享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尤其是第三方数据</a:t>
            </a:r>
            <a:endParaRPr kumimoji="1" lang="en-US" altLang="zh-CN" dirty="0" smtClean="0"/>
          </a:p>
          <a:p>
            <a:r>
              <a:rPr kumimoji="1" lang="en-US" altLang="en-US" dirty="0" smtClean="0"/>
              <a:t>当今公司组织架构可能阻碍数据的应用</a:t>
            </a:r>
          </a:p>
          <a:p>
            <a:pPr lvl="1"/>
            <a:r>
              <a:rPr kumimoji="1" lang="en-US" altLang="en-US" dirty="0" smtClean="0"/>
              <a:t>管理层是否理解数据</a:t>
            </a:r>
          </a:p>
          <a:p>
            <a:pPr lvl="1"/>
            <a:r>
              <a:rPr kumimoji="1" lang="en-US" altLang="en-US" dirty="0" err="1" smtClean="0"/>
              <a:t>BI部门的组织形式</a:t>
            </a:r>
            <a:endParaRPr kumimoji="1" lang="en-US" altLang="en-US" dirty="0" smtClean="0"/>
          </a:p>
          <a:p>
            <a:r>
              <a:rPr kumimoji="1" lang="zh-CN" altLang="en-US" dirty="0" smtClean="0"/>
              <a:t>缺少数据方面的人才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麦肯锡：</a:t>
            </a:r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年我们有</a:t>
            </a:r>
            <a:r>
              <a:rPr kumimoji="1" lang="en-US" altLang="zh-CN" dirty="0" smtClean="0"/>
              <a:t>50%-60%</a:t>
            </a:r>
            <a:r>
              <a:rPr kumimoji="1" lang="zh-CN" altLang="en-US" dirty="0" smtClean="0"/>
              <a:t>的数据人才缺口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507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大数据系统的架构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79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大数据系统的特点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01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大数据系统的核心设计思想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 smtClean="0"/>
              <a:t>向外扩展</a:t>
            </a:r>
            <a:r>
              <a:rPr kumimoji="1" lang="en-US" altLang="zh-CN" dirty="0" smtClean="0"/>
              <a:t>(Scale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Out)</a:t>
            </a:r>
            <a:r>
              <a:rPr kumimoji="1" lang="zh-CN" altLang="en-US" dirty="0" smtClean="0"/>
              <a:t>而非向上扩展</a:t>
            </a:r>
            <a:r>
              <a:rPr kumimoji="1" lang="en-US" altLang="zh-CN" dirty="0" smtClean="0"/>
              <a:t>(Scale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Up)</a:t>
            </a:r>
          </a:p>
          <a:p>
            <a:r>
              <a:rPr kumimoji="1" lang="zh-CN" altLang="en-US" dirty="0" smtClean="0"/>
              <a:t>使用便宜的硬件，通过冗余来对抗不可靠性</a:t>
            </a:r>
            <a:endParaRPr kumimoji="1" lang="en-US" altLang="zh-CN" dirty="0" smtClean="0"/>
          </a:p>
          <a:p>
            <a:r>
              <a:rPr kumimoji="1" lang="zh-CN" altLang="en-US" dirty="0" smtClean="0"/>
              <a:t>简化数据模型与同步方法，减少同步的开销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通过高度的，多个层次的抽象，简化用户的编程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自动化的资源管理和调度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65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设计思想：</a:t>
            </a:r>
            <a:r>
              <a:rPr kumimoji="1" lang="en-US" altLang="zh-CN" dirty="0" smtClean="0"/>
              <a:t>Scale Out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55" y="1169318"/>
            <a:ext cx="5656314" cy="31460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0069" y="44380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传统模式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2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设计思想：</a:t>
            </a:r>
            <a:r>
              <a:rPr kumimoji="1" lang="en-US" altLang="zh-CN" dirty="0" smtClean="0"/>
              <a:t>Scale Out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40069" y="44380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大数据模式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075"/>
            <a:ext cx="9144000" cy="31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01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设计思想：冗余来对抗不可靠性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0" y="979775"/>
            <a:ext cx="5676604" cy="3754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8448" y="4866501"/>
            <a:ext cx="831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www.packtpub.com</a:t>
            </a:r>
            <a:r>
              <a:rPr kumimoji="1" lang="en-US" altLang="zh-CN" dirty="0"/>
              <a:t>/books/content/</a:t>
            </a:r>
            <a:r>
              <a:rPr kumimoji="1" lang="en-US" altLang="zh-CN" dirty="0" err="1"/>
              <a:t>hbase</a:t>
            </a:r>
            <a:r>
              <a:rPr kumimoji="1" lang="en-US" altLang="zh-CN" dirty="0"/>
              <a:t>-administration-performance-tuning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053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设计思想：简单的数据模型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减少同步的开销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694624"/>
          </a:xfrm>
        </p:spPr>
        <p:txBody>
          <a:bodyPr/>
          <a:lstStyle/>
          <a:p>
            <a:r>
              <a:rPr kumimoji="1" lang="en-US" altLang="zh-CN" dirty="0" smtClean="0"/>
              <a:t>GFS: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Append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73" y="1823847"/>
            <a:ext cx="6559530" cy="30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63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设计思想：多层次抽象，简化用户操作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6" y="905069"/>
            <a:ext cx="4906284" cy="21549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291" y="1905563"/>
            <a:ext cx="3537947" cy="162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061" y="3392253"/>
            <a:ext cx="3870161" cy="17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0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数据科学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2" y="1063229"/>
            <a:ext cx="7952748" cy="37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91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设计思想：自动化的资源管理和调度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545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大数据系统在企业中的部署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96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企业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两个要素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系统（软件、硬件、网络）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人（用户、系统管理员）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各企业的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系统都是不同的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软件不同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管理方式不同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549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传统企业的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12" y="1233183"/>
            <a:ext cx="7998889" cy="30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9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传统企业的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的数据管理流程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19" y="1865162"/>
            <a:ext cx="3907151" cy="3278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00977" y="1064203"/>
            <a:ext cx="467603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步骤一：一个经理想要确定将哪个产品放在公司的纽约商店里。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步骤二：经理打开台式机里的一个虚拟化工具，添加数据源。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步骤三：数据源包括第三方提供者。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步骤四：使用数据提取工具，将数据从数据仓库中提取出来。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步骤五：数据仓库存储着从许多源系统中获取的信息。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步骤六：数据仓库每一小时，提取一次数据。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步骤七</a:t>
            </a:r>
            <a:r>
              <a:rPr kumimoji="1" lang="zh-CN" altLang="zh-CN" sz="1400" dirty="0" smtClean="0"/>
              <a:t>：</a:t>
            </a:r>
            <a:r>
              <a:rPr kumimoji="1" lang="zh-CN" altLang="en-US" sz="1400" dirty="0" smtClean="0"/>
              <a:t>从不同类型的数据库中，提取信息。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步骤八：经理深度分析所获得的数据，搜索条目，画图分析。他可以随时间变化，始终观察着数据，从而做出决策。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947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 err="1" smtClean="0"/>
              <a:t>架构A：最简单的添加big</a:t>
            </a:r>
            <a:r>
              <a:rPr kumimoji="1" lang="en-US" altLang="en-US" dirty="0" smtClean="0"/>
              <a:t> </a:t>
            </a:r>
            <a:r>
              <a:rPr kumimoji="1" lang="en-US" altLang="en-US" dirty="0" err="1" smtClean="0"/>
              <a:t>data的方式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89" y="1063229"/>
            <a:ext cx="4738906" cy="3878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796" y="4051037"/>
            <a:ext cx="2616397" cy="6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 err="1"/>
              <a:t>架构A</a:t>
            </a:r>
            <a:r>
              <a:rPr kumimoji="1" lang="en-US" altLang="en-US" dirty="0"/>
              <a:t>：</a:t>
            </a:r>
            <a:r>
              <a:rPr kumimoji="1" lang="zh-CN" altLang="en-US" dirty="0" smtClean="0"/>
              <a:t>加上</a:t>
            </a:r>
            <a:r>
              <a:rPr kumimoji="1" lang="en-US" altLang="zh-CN" dirty="0" smtClean="0"/>
              <a:t>Big Data</a:t>
            </a:r>
            <a:r>
              <a:rPr kumimoji="1" lang="zh-CN" altLang="en-US" dirty="0" smtClean="0"/>
              <a:t>之后的数据分析流程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22" y="1448088"/>
            <a:ext cx="4046277" cy="33669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75829" y="1248230"/>
            <a:ext cx="340117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步骤一：一个经理想要查看用户的社会交往数据，从而确定这个秋天什么产品需求量最大。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步骤二：经理使用大数据系统，导入所需数据，来了解客户大致想要什么。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步骤三：数据分析师来查看数据，进行分析。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592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架构</a:t>
            </a:r>
            <a:r>
              <a:rPr kumimoji="1" lang="en-US" altLang="zh-CN" dirty="0" err="1" smtClean="0"/>
              <a:t>B</a:t>
            </a:r>
            <a:r>
              <a:rPr kumimoji="1" lang="en-US" altLang="en-US" dirty="0" err="1" smtClean="0"/>
              <a:t>：</a:t>
            </a:r>
            <a:r>
              <a:rPr kumimoji="1" lang="en-US" altLang="zh-CN" dirty="0" err="1" smtClean="0"/>
              <a:t>Big</a:t>
            </a:r>
            <a:r>
              <a:rPr kumimoji="1" lang="en-US" altLang="zh-CN" dirty="0" smtClean="0"/>
              <a:t> Data</a:t>
            </a:r>
            <a:r>
              <a:rPr kumimoji="1" lang="zh-CN" altLang="en-US" dirty="0" smtClean="0"/>
              <a:t>集成进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系统中？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24" y="927368"/>
            <a:ext cx="5029540" cy="3989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6" y="927368"/>
            <a:ext cx="1854200" cy="1724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656" y="4028922"/>
            <a:ext cx="2651344" cy="5504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776" y="3105592"/>
            <a:ext cx="237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Yahoo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Facebook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LinkedIn</a:t>
            </a:r>
            <a:r>
              <a:rPr kumimoji="1" lang="zh-CN" altLang="en-US" dirty="0" smtClean="0"/>
              <a:t>， </a:t>
            </a:r>
            <a:r>
              <a:rPr kumimoji="1" lang="en-US" altLang="zh-CN" dirty="0" smtClean="0"/>
              <a:t>Netflix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Twitter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eBay</a:t>
            </a:r>
            <a:r>
              <a:rPr kumimoji="1" lang="zh-CN" altLang="en-US" dirty="0" smtClean="0"/>
              <a:t>等和其他许多公司，都使用类似于这个的方法。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48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架构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：集成后的数据管理流程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849" y="1248230"/>
            <a:ext cx="4947632" cy="34570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0977" y="1248230"/>
            <a:ext cx="4676030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步骤一：一个分析师或者数据科学家想要了解，网页点击与用户购买行为的关系。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步骤二：他从数据仓库中，抽取网页点击数据。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步骤三：操作</a:t>
            </a:r>
            <a:r>
              <a:rPr kumimoji="1" lang="en-US" altLang="zh-CN" sz="1400" dirty="0" err="1" smtClean="0"/>
              <a:t>Hadoop</a:t>
            </a:r>
            <a:r>
              <a:rPr kumimoji="1" lang="zh-CN" altLang="en-US" sz="1400" dirty="0" smtClean="0"/>
              <a:t>集群，存储网页点击数据。这一步需要很高的能力，来管理集群。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步骤四：这个分析师从它们传统的系统中抽取购买数据。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步骤五：购买数据存储于数据仓库中。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步骤六：使用一种数据抽取工具，将数据从购买系统中抽取出来。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步骤七</a:t>
            </a:r>
            <a:r>
              <a:rPr kumimoji="1" lang="zh-CN" altLang="zh-CN" sz="1400" dirty="0" smtClean="0"/>
              <a:t>：</a:t>
            </a:r>
            <a:r>
              <a:rPr kumimoji="1" lang="zh-CN" altLang="en-US" sz="1400" dirty="0" smtClean="0"/>
              <a:t>数据分析师查看数据，进行分析。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3914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架构</a:t>
            </a:r>
            <a:r>
              <a:rPr kumimoji="1" lang="en-US" altLang="zh-CN" dirty="0" smtClean="0"/>
              <a:t>C:</a:t>
            </a:r>
            <a:r>
              <a:rPr kumimoji="1" lang="zh-CN" altLang="en-US" dirty="0" smtClean="0"/>
              <a:t>把传统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的信息导入</a:t>
            </a:r>
            <a:r>
              <a:rPr kumimoji="1" lang="en-US" altLang="zh-CN" dirty="0" smtClean="0"/>
              <a:t>Big Data</a:t>
            </a:r>
            <a:r>
              <a:rPr kumimoji="1" lang="zh-CN" altLang="en-US" dirty="0" smtClean="0"/>
              <a:t>系统，实现深度集成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（数据湖）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43" y="1159173"/>
            <a:ext cx="5814339" cy="38466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8293" y="1537600"/>
            <a:ext cx="1743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Sears</a:t>
            </a:r>
          </a:p>
          <a:p>
            <a:r>
              <a:rPr kumimoji="1" lang="en-US" altLang="zh-CN" dirty="0" smtClean="0"/>
              <a:t>Netflix</a:t>
            </a:r>
          </a:p>
          <a:p>
            <a:endParaRPr kumimoji="1" lang="en-US" altLang="zh-CN" dirty="0"/>
          </a:p>
          <a:p>
            <a:r>
              <a:rPr kumimoji="1" lang="zh-CN" altLang="zh-CN" dirty="0" smtClean="0"/>
              <a:t>（</a:t>
            </a:r>
            <a:r>
              <a:rPr kumimoji="1" lang="zh-CN" altLang="en-US" dirty="0" smtClean="0"/>
              <a:t>用公司</a:t>
            </a:r>
            <a:r>
              <a:rPr kumimoji="1" lang="en-US" altLang="zh-CN" dirty="0" smtClean="0"/>
              <a:t>logo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27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我们的培养目标：数据科学家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kumimoji="1" lang="zh-CN" altLang="en-US" dirty="0" smtClean="0"/>
              <a:t>数据科学家需要的东西：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1. </a:t>
            </a:r>
            <a:r>
              <a:rPr kumimoji="1" lang="zh-CN" altLang="en-US" dirty="0" smtClean="0"/>
              <a:t>统计学 </a:t>
            </a:r>
            <a:r>
              <a:rPr kumimoji="1" lang="en-US" altLang="zh-CN" dirty="0" smtClean="0"/>
              <a:t>Statistics </a:t>
            </a:r>
            <a:r>
              <a:rPr kumimoji="1" lang="en-US" altLang="zh-CN" dirty="0" smtClean="0"/>
              <a:t>(S)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 </a:t>
            </a:r>
            <a:r>
              <a:rPr kumimoji="1" lang="zh-CN" altLang="en-US" dirty="0" smtClean="0"/>
              <a:t>领域知识 </a:t>
            </a:r>
            <a:r>
              <a:rPr kumimoji="1" lang="en-US" altLang="zh-CN" dirty="0" smtClean="0"/>
              <a:t>Domain </a:t>
            </a:r>
            <a:r>
              <a:rPr kumimoji="1" lang="en-US" altLang="zh-CN" dirty="0" smtClean="0"/>
              <a:t>(science) knowledge (D)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 </a:t>
            </a:r>
            <a:r>
              <a:rPr kumimoji="1" lang="zh-CN" altLang="en-US" dirty="0" smtClean="0"/>
              <a:t>计算 </a:t>
            </a:r>
            <a:r>
              <a:rPr kumimoji="1" lang="en-US" altLang="zh-CN" dirty="0" smtClean="0"/>
              <a:t>Computing </a:t>
            </a:r>
            <a:r>
              <a:rPr kumimoji="1" lang="en-US" altLang="zh-CN" dirty="0" smtClean="0"/>
              <a:t>(C)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4. </a:t>
            </a:r>
            <a:r>
              <a:rPr kumimoji="1" lang="zh-CN" altLang="en-US" dirty="0" smtClean="0"/>
              <a:t>合作 </a:t>
            </a:r>
            <a:r>
              <a:rPr kumimoji="1" lang="en-US" altLang="zh-CN" dirty="0" smtClean="0"/>
              <a:t>Collaboration </a:t>
            </a:r>
            <a:r>
              <a:rPr kumimoji="1" lang="en-US" altLang="zh-CN" dirty="0" smtClean="0"/>
              <a:t>(“team work”) (C)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5. </a:t>
            </a:r>
            <a:r>
              <a:rPr kumimoji="1" lang="zh-CN" altLang="en-US" dirty="0" smtClean="0"/>
              <a:t>沟通 </a:t>
            </a:r>
            <a:r>
              <a:rPr kumimoji="1" lang="en-US" altLang="zh-CN" dirty="0" smtClean="0"/>
              <a:t>Communication </a:t>
            </a:r>
            <a:r>
              <a:rPr kumimoji="1" lang="en-US" altLang="zh-CN" dirty="0" smtClean="0"/>
              <a:t>(to outsiders) (C)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 Data Science = SDC^3 </a:t>
            </a:r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Bin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Yu,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 Us Own Data Science,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www.stat.berkeley.edu</a:t>
            </a:r>
            <a:r>
              <a:rPr kumimoji="1" lang="en-US" altLang="zh-CN" dirty="0" smtClean="0"/>
              <a:t>/~</a:t>
            </a:r>
            <a:r>
              <a:rPr kumimoji="1" lang="en-US" altLang="zh-CN" dirty="0" err="1" smtClean="0"/>
              <a:t>binyu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ps</a:t>
            </a:r>
            <a:r>
              <a:rPr kumimoji="1" lang="en-US" altLang="zh-CN" dirty="0" smtClean="0"/>
              <a:t>/papers2014/IMS-pres-address14-yu.pdf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25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架构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：与传统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的深度集成（数据湖模式）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1" y="1559481"/>
            <a:ext cx="4149130" cy="26288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46495" y="1805187"/>
            <a:ext cx="43975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步骤一：一个分析师或者数据科学家想要了解，网页点击与用户购买行为的关系。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步骤二：他从数据仓库中，抽取网页点击数据。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步骤三：操作</a:t>
            </a:r>
            <a:r>
              <a:rPr kumimoji="1" lang="en-US" altLang="zh-CN" sz="1400" dirty="0" err="1" smtClean="0"/>
              <a:t>Hadoop</a:t>
            </a:r>
            <a:r>
              <a:rPr kumimoji="1" lang="zh-CN" altLang="en-US" sz="1400" dirty="0" smtClean="0"/>
              <a:t>集群，存储网页点击数据。同时也将源系统中的购买数据放入集群中。这一步需要很高的能力，来管理集群。</a:t>
            </a:r>
            <a:endParaRPr kumimoji="1" lang="en-US" altLang="zh-CN" sz="1400" dirty="0" smtClean="0"/>
          </a:p>
          <a:p>
            <a:endParaRPr kumimoji="1" lang="en-US" altLang="zh-CN" sz="1400" dirty="0"/>
          </a:p>
          <a:p>
            <a:r>
              <a:rPr kumimoji="1" lang="zh-CN" altLang="en-US" sz="1400" dirty="0" smtClean="0"/>
              <a:t>步骤四：分析师查看数据，进行分析。</a:t>
            </a:r>
            <a:endParaRPr kumimoji="1"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170049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不好用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大数据系统还处于早期的发展阶段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20" y="1963768"/>
            <a:ext cx="7208383" cy="13327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96729" y="168677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还处于早期的发展阶段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93810" y="363700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大部分公司还在测试中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95" y="3530530"/>
            <a:ext cx="3904923" cy="18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：对大部分企业来说，小数据问题尚未解决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数据管理问题</a:t>
            </a:r>
            <a:endParaRPr kumimoji="1" lang="en-US" altLang="zh-CN" dirty="0" smtClean="0"/>
          </a:p>
          <a:p>
            <a:pPr lvl="2"/>
            <a:r>
              <a:rPr kumimoji="1" lang="en-US" altLang="en-US" dirty="0" err="1" smtClean="0"/>
              <a:t>哪个数据副本是权威的数据？Master</a:t>
            </a:r>
            <a:r>
              <a:rPr kumimoji="1" lang="en-US" altLang="en-US" dirty="0" smtClean="0"/>
              <a:t> Data Management (MDM)</a:t>
            </a:r>
          </a:p>
          <a:p>
            <a:pPr lvl="1"/>
            <a:r>
              <a:rPr kumimoji="1" lang="zh-CN" altLang="en-US" dirty="0" smtClean="0"/>
              <a:t>小数据还不知怎么用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小数据分析还大有前景可挖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Target</a:t>
            </a:r>
            <a:r>
              <a:rPr kumimoji="1" lang="zh-CN" altLang="en-US" dirty="0" smtClean="0"/>
              <a:t>比一个女孩子的父亲更早</a:t>
            </a:r>
            <a:endParaRPr kumimoji="1" lang="en-US" altLang="zh-CN" dirty="0" smtClean="0"/>
          </a:p>
          <a:p>
            <a:pPr marL="914400" lvl="2" indent="0">
              <a:buNone/>
            </a:pP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知道她怀孕了 </a:t>
            </a:r>
            <a:r>
              <a:rPr kumimoji="1" lang="en-US" altLang="zh-CN" dirty="0" smtClean="0"/>
              <a:t>(New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Times)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3" y="2722354"/>
            <a:ext cx="2554309" cy="24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08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：传统数据很难集成</a:t>
            </a:r>
            <a:endParaRPr kumimoji="1" lang="en-US" altLang="zh-CN" dirty="0"/>
          </a:p>
          <a:p>
            <a:r>
              <a:rPr kumimoji="1" lang="zh-CN" altLang="en-US" dirty="0" smtClean="0"/>
              <a:t>数据分散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银行：数据分散在几千个数据库里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数据管理方式和规章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数据不能在部门之间共享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8225" y="4291018"/>
            <a:ext cx="723053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它存储于分隔开的数据岛中。它不能被搜索，不能被索引。</a:t>
            </a:r>
            <a:endParaRPr kumimoji="1" lang="en-US" altLang="zh-CN" dirty="0" smtClean="0"/>
          </a:p>
          <a:p>
            <a:pPr algn="r"/>
            <a:r>
              <a:rPr kumimoji="1" lang="en-US" altLang="zh-CN" dirty="0" smtClean="0"/>
              <a:t>--</a:t>
            </a:r>
            <a:r>
              <a:rPr kumimoji="1" lang="en-US" altLang="zh-CN" dirty="0" err="1" smtClean="0"/>
              <a:t>Hortonworks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383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/>
              <a:t>4</a:t>
            </a:r>
            <a:r>
              <a:rPr kumimoji="1" lang="zh-CN" altLang="en-US" dirty="0" smtClean="0"/>
              <a:t>：缺少会维护大数据架构的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人员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zh-CN" smtClean="0"/>
              <a:t>（</a:t>
            </a:r>
            <a:r>
              <a:rPr kumimoji="1" lang="zh-CN" altLang="en-US" smtClean="0"/>
              <a:t>。。需要数据。。）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56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应用案例简介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986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互联网企业：</a:t>
            </a:r>
            <a:r>
              <a:rPr kumimoji="1" lang="en-US" altLang="zh-CN" dirty="0" smtClean="0"/>
              <a:t>Yahoo!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289843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smtClean="0"/>
              <a:t>数据分析与搜索产品紧</a:t>
            </a:r>
            <a:r>
              <a:rPr kumimoji="1" lang="zh-CN" altLang="en-US" dirty="0" smtClean="0"/>
              <a:t>密集成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数据分析就是产品</a:t>
            </a:r>
            <a:endParaRPr kumimoji="1" lang="en-US" altLang="zh-CN" dirty="0" smtClean="0"/>
          </a:p>
          <a:p>
            <a:r>
              <a:rPr kumimoji="1" lang="zh-CN" altLang="en-US" dirty="0" smtClean="0"/>
              <a:t>贡献开源技术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Hadoop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812"/>
            <a:ext cx="9144000" cy="17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10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互联网企业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Facebook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81767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用户行为分析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共享行为、网上行为、垃圾信息过滤、平台应用质量评估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开源贡献</a:t>
            </a:r>
            <a:r>
              <a:rPr kumimoji="1" lang="en-US" altLang="zh-CN" dirty="0" smtClean="0"/>
              <a:t>(Cassandra</a:t>
            </a:r>
            <a:r>
              <a:rPr kumimoji="1" lang="zh-CN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2561"/>
            <a:ext cx="9144000" cy="1203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1850"/>
            <a:ext cx="9144000" cy="25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2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新媒体：</a:t>
            </a:r>
            <a:r>
              <a:rPr kumimoji="1" lang="en-US" altLang="zh-CN" dirty="0" smtClean="0"/>
              <a:t>Netflix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014452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个性化内容推荐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基于云计算的架构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104" y="2382424"/>
            <a:ext cx="9144000" cy="19467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9053"/>
            <a:ext cx="9144000" cy="26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73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电信运营商：</a:t>
            </a:r>
            <a:r>
              <a:rPr kumimoji="1" lang="en-US" altLang="zh-CN" dirty="0" err="1" smtClean="0"/>
              <a:t>MetroPCS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06249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快速检测和恢复系统的故障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Splunk</a:t>
            </a:r>
            <a:r>
              <a:rPr kumimoji="1" lang="zh-CN" altLang="en-US" dirty="0" smtClean="0"/>
              <a:t>提供的整体解决方案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6399"/>
            <a:ext cx="9144000" cy="22086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2750"/>
            <a:ext cx="9144000" cy="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0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这门课讲什么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2" y="1063229"/>
            <a:ext cx="7952748" cy="370916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1797047" y="1702257"/>
            <a:ext cx="1337652" cy="6390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5"/>
          <p:cNvSpPr/>
          <p:nvPr/>
        </p:nvSpPr>
        <p:spPr>
          <a:xfrm rot="10800000">
            <a:off x="6556915" y="2242120"/>
            <a:ext cx="1337652" cy="6390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12540" y="27426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大数据分析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77978" y="223825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大数据系统基础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187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大数据系统的发展趋势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24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我们面向的学生群体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2" y="1063229"/>
            <a:ext cx="7952748" cy="370916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1797047" y="3313320"/>
            <a:ext cx="1337652" cy="6390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88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先修要求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11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授课形式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253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1281</Words>
  <Application>Microsoft Macintosh PowerPoint</Application>
  <PresentationFormat>全屏显示(16:9)</PresentationFormat>
  <Paragraphs>286</Paragraphs>
  <Slides>60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大数据系统基础 A 第一讲：概论</vt:lpstr>
      <vt:lpstr>本节课目标</vt:lpstr>
      <vt:lpstr>为什么要学习这门课</vt:lpstr>
      <vt:lpstr>数据科学</vt:lpstr>
      <vt:lpstr>我们的培养目标：数据科学家</vt:lpstr>
      <vt:lpstr>这门课讲什么</vt:lpstr>
      <vt:lpstr>我们面向的学生群体</vt:lpstr>
      <vt:lpstr>先修要求</vt:lpstr>
      <vt:lpstr>授课形式</vt:lpstr>
      <vt:lpstr>作业/考试形式</vt:lpstr>
      <vt:lpstr>大数据的特点及对系统的新挑战</vt:lpstr>
      <vt:lpstr>大数据是一个热门话题</vt:lpstr>
      <vt:lpstr>目前普遍认为，大数据是广大的商机</vt:lpstr>
      <vt:lpstr>Gartner新技术炒作曲线</vt:lpstr>
      <vt:lpstr>我们的目的</vt:lpstr>
      <vt:lpstr>不是我们的目的</vt:lpstr>
      <vt:lpstr>大数据的特点 (4个V)</vt:lpstr>
      <vt:lpstr>大数据的来源：非结构化数据</vt:lpstr>
      <vt:lpstr>传统的数据收集和处理方式</vt:lpstr>
      <vt:lpstr>大数据的处理方式(Hadoop)</vt:lpstr>
      <vt:lpstr>传统数据处理与大数据模式和发展方向上的区别</vt:lpstr>
      <vt:lpstr>大数据发展的主要驱动力</vt:lpstr>
      <vt:lpstr>需求：大数据给不同行业带来价值</vt:lpstr>
      <vt:lpstr>需求：大数据给不同行业带来价值</vt:lpstr>
      <vt:lpstr>不同行业对于数据的依赖程度</vt:lpstr>
      <vt:lpstr>大数据的几个主要来源</vt:lpstr>
      <vt:lpstr>技术的推动</vt:lpstr>
      <vt:lpstr>大数据系统的价值链</vt:lpstr>
      <vt:lpstr>当今大数据解决方案</vt:lpstr>
      <vt:lpstr>大数据处理面临的（技术）挑战</vt:lpstr>
      <vt:lpstr>大数据处理面临的（商业与政策）挑战</vt:lpstr>
      <vt:lpstr>大数据系统的架构</vt:lpstr>
      <vt:lpstr>大数据系统的特点</vt:lpstr>
      <vt:lpstr>大数据系统的核心设计思想</vt:lpstr>
      <vt:lpstr>设计思想：Scale Out</vt:lpstr>
      <vt:lpstr>设计思想：Scale Out</vt:lpstr>
      <vt:lpstr>设计思想：冗余来对抗不可靠性</vt:lpstr>
      <vt:lpstr>设计思想：简单的数据模型-&gt;减少同步的开销</vt:lpstr>
      <vt:lpstr>设计思想：多层次抽象，简化用户操作</vt:lpstr>
      <vt:lpstr>设计思想：自动化的资源管理和调度</vt:lpstr>
      <vt:lpstr>大数据系统在企业中的部署</vt:lpstr>
      <vt:lpstr>企业IT系统</vt:lpstr>
      <vt:lpstr>传统企业的IT系统架构</vt:lpstr>
      <vt:lpstr>传统企业的IT的数据管理流程</vt:lpstr>
      <vt:lpstr>架构A：最简单的添加big data的方式</vt:lpstr>
      <vt:lpstr>架构A：加上Big Data之后的数据分析流程</vt:lpstr>
      <vt:lpstr>架构B：Big Data集成进IT系统中？</vt:lpstr>
      <vt:lpstr>架构B：集成后的数据管理流程</vt:lpstr>
      <vt:lpstr>架构C:把传统IT的信息导入Big Data系统，实现深度集成 （数据湖）</vt:lpstr>
      <vt:lpstr>架构C：与传统IT的深度集成（数据湖模式）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应用案例简介</vt:lpstr>
      <vt:lpstr>互联网企业：Yahoo!</vt:lpstr>
      <vt:lpstr>互联网企业：Facebook</vt:lpstr>
      <vt:lpstr>新媒体：Netflix</vt:lpstr>
      <vt:lpstr>电信运营商：MetroPCS</vt:lpstr>
      <vt:lpstr>大数据系统的发展趋势</vt:lpstr>
    </vt:vector>
  </TitlesOfParts>
  <Company>Tsinghua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大数据系统基础 A</dc:title>
  <dc:creator>Xu Wei</dc:creator>
  <cp:lastModifiedBy>Yuhan Su</cp:lastModifiedBy>
  <cp:revision>196</cp:revision>
  <dcterms:created xsi:type="dcterms:W3CDTF">2014-09-07T05:54:26Z</dcterms:created>
  <dcterms:modified xsi:type="dcterms:W3CDTF">2014-09-10T12:29:24Z</dcterms:modified>
</cp:coreProperties>
</file>